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8" r:id="rId3"/>
    <p:sldId id="259" r:id="rId4"/>
    <p:sldId id="262" r:id="rId5"/>
    <p:sldId id="264" r:id="rId6"/>
    <p:sldId id="261" r:id="rId7"/>
    <p:sldId id="265" r:id="rId8"/>
    <p:sldId id="260" r:id="rId9"/>
    <p:sldId id="263"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5"/>
    <p:restoredTop sz="94410"/>
  </p:normalViewPr>
  <p:slideViewPr>
    <p:cSldViewPr snapToGrid="0">
      <p:cViewPr>
        <p:scale>
          <a:sx n="64" d="100"/>
          <a:sy n="64" d="100"/>
        </p:scale>
        <p:origin x="85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2722D-D18E-0B44-B04E-368E789DD695}" type="datetimeFigureOut">
              <a:rPr lang="en-US" smtClean="0"/>
              <a:t>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5AAE4-01C7-864A-A546-E6FA82EF4412}" type="slidenum">
              <a:rPr lang="en-US" smtClean="0"/>
              <a:t>‹#›</a:t>
            </a:fld>
            <a:endParaRPr lang="en-US"/>
          </a:p>
        </p:txBody>
      </p:sp>
    </p:spTree>
    <p:extLst>
      <p:ext uri="{BB962C8B-B14F-4D97-AF65-F5344CB8AC3E}">
        <p14:creationId xmlns:p14="http://schemas.microsoft.com/office/powerpoint/2010/main" val="233987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018BE75F-2C42-88D1-3ED1-5A83FE28F20B}"/>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8276C532-0C11-E879-618A-167B4110E8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a:extLst>
              <a:ext uri="{FF2B5EF4-FFF2-40B4-BE49-F238E27FC236}">
                <a16:creationId xmlns:a16="http://schemas.microsoft.com/office/drawing/2014/main" id="{7E933E53-DC01-8F38-BE6F-8A6CE1A7C1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630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3A3AD4DF-1E32-E490-F96B-A48184845512}"/>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0E52325C-15F2-3837-A66D-85ACF0A2B2B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a:extLst>
              <a:ext uri="{FF2B5EF4-FFF2-40B4-BE49-F238E27FC236}">
                <a16:creationId xmlns:a16="http://schemas.microsoft.com/office/drawing/2014/main" id="{DBE631DB-21EA-62D9-1457-32517B34E4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892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DC2CB635-E56B-2406-1DDB-C26659E2FF57}"/>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537B6249-19DC-C29A-7B7E-4CFB3BF9E7C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a:extLst>
              <a:ext uri="{FF2B5EF4-FFF2-40B4-BE49-F238E27FC236}">
                <a16:creationId xmlns:a16="http://schemas.microsoft.com/office/drawing/2014/main" id="{33752474-9095-9A8B-4E13-0E5CBFB6E9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8599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AD4CEB95-24BE-E1A1-F34D-BB11EA36168A}"/>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0CBA4F2A-CDAD-EE22-3933-C99BFC2A1AC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a:extLst>
              <a:ext uri="{FF2B5EF4-FFF2-40B4-BE49-F238E27FC236}">
                <a16:creationId xmlns:a16="http://schemas.microsoft.com/office/drawing/2014/main" id="{566854E3-44BA-D0B9-B46B-88926D31EB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741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6D26CF9E-4D67-CB19-EC7B-C1535E0A84F5}"/>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ED721D79-A153-3BB9-A6F9-7427E4BD523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a:extLst>
              <a:ext uri="{FF2B5EF4-FFF2-40B4-BE49-F238E27FC236}">
                <a16:creationId xmlns:a16="http://schemas.microsoft.com/office/drawing/2014/main" id="{3D255FED-46DA-2286-9426-30F701832C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119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F1C9D790-CA21-3A3F-0796-2C0D202AA09D}"/>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7B071968-CC2E-5657-166D-ADFB6E118DE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a:extLst>
              <a:ext uri="{FF2B5EF4-FFF2-40B4-BE49-F238E27FC236}">
                <a16:creationId xmlns:a16="http://schemas.microsoft.com/office/drawing/2014/main" id="{ACA180AF-62A0-9DB1-2D37-971D34E434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995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86CE5C4C-6CB4-257F-7CA0-4CE8B5EE00F5}"/>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5223AB87-4262-452C-1A6E-DA3C72B3B5C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a:extLst>
              <a:ext uri="{FF2B5EF4-FFF2-40B4-BE49-F238E27FC236}">
                <a16:creationId xmlns:a16="http://schemas.microsoft.com/office/drawing/2014/main" id="{7DAD3BFA-37FF-97F0-8FFE-A24C5BC784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711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53AEF348-0843-F901-3572-CA117A5E0352}"/>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8CA8C778-900B-E180-92A0-FF76110501C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a:extLst>
              <a:ext uri="{FF2B5EF4-FFF2-40B4-BE49-F238E27FC236}">
                <a16:creationId xmlns:a16="http://schemas.microsoft.com/office/drawing/2014/main" id="{A386F336-BF85-E17E-CB87-3B977612FC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385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164F-58A2-2887-3719-BAB7464CAD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F9B45F-42FD-1A1C-BCBA-27FFB21D6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C220AC-8C6B-2876-8D87-41A153FB8AFF}"/>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5" name="Footer Placeholder 4">
            <a:extLst>
              <a:ext uri="{FF2B5EF4-FFF2-40B4-BE49-F238E27FC236}">
                <a16:creationId xmlns:a16="http://schemas.microsoft.com/office/drawing/2014/main" id="{FF6191DF-B713-F9C1-3808-D39716541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C961A-25DD-0FB8-A567-FFD65A990652}"/>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171995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CC40-7B11-3BEB-068E-AB6CB7E15F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E7509A-EC3F-D59D-C3F1-6A293BE7B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C8996-6E28-FC95-0A91-7A610293D84D}"/>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5" name="Footer Placeholder 4">
            <a:extLst>
              <a:ext uri="{FF2B5EF4-FFF2-40B4-BE49-F238E27FC236}">
                <a16:creationId xmlns:a16="http://schemas.microsoft.com/office/drawing/2014/main" id="{F0E23D5C-FC92-6C22-C07C-23899FF4E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4CFC3-CA85-35E0-3FE5-789B787AB85A}"/>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130825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3EE58-FD68-8040-6CCE-2C5EB133E3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D3F51B-CC0A-57A0-C151-712BD48EE2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023C-A0D6-CABB-A442-309DBED14013}"/>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5" name="Footer Placeholder 4">
            <a:extLst>
              <a:ext uri="{FF2B5EF4-FFF2-40B4-BE49-F238E27FC236}">
                <a16:creationId xmlns:a16="http://schemas.microsoft.com/office/drawing/2014/main" id="{F579395A-938D-81F7-0F56-84F38CD05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F0518-8282-3B44-BEC2-4EB5C274CD21}"/>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44546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6688-DD5B-B5F7-739F-7B2598871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E4FFD-EFA2-4E3D-8924-298F4942E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50382-838B-2D7B-8CB9-C501A23BF145}"/>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5" name="Footer Placeholder 4">
            <a:extLst>
              <a:ext uri="{FF2B5EF4-FFF2-40B4-BE49-F238E27FC236}">
                <a16:creationId xmlns:a16="http://schemas.microsoft.com/office/drawing/2014/main" id="{D341528E-4DBD-4057-1D25-8B664FBD3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17E4B-FDB3-4912-3B60-4DDE8C2B5AB7}"/>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179498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6186-0A6B-CA39-8808-CFB03CEE51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94DB94-5733-B25B-C8D1-9A383BC6F5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291DA0-5F57-4E1D-C34C-3E71604FE70E}"/>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5" name="Footer Placeholder 4">
            <a:extLst>
              <a:ext uri="{FF2B5EF4-FFF2-40B4-BE49-F238E27FC236}">
                <a16:creationId xmlns:a16="http://schemas.microsoft.com/office/drawing/2014/main" id="{25C6D27E-4446-3827-136A-BDEB72F9C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D730F-D5A9-938C-5B9C-B4674AC66119}"/>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288256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299B-6708-4ED8-8078-1791B944C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C6B30-0131-8AED-8A72-CE3560FC9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E34F58-482C-E545-696B-47FFA994C7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008781-FEA6-6442-EC4E-6125ED118DBC}"/>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6" name="Footer Placeholder 5">
            <a:extLst>
              <a:ext uri="{FF2B5EF4-FFF2-40B4-BE49-F238E27FC236}">
                <a16:creationId xmlns:a16="http://schemas.microsoft.com/office/drawing/2014/main" id="{2A387382-10F1-8B18-1A29-3C83CB3D2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64922-1D25-EFED-3730-8AF662E17DD2}"/>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32757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C2B2-35F0-08EC-87B9-901928C414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693D09-B493-ED85-F6EA-D2F99964AC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28CA12-13D4-D47F-585F-73BB17C680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031BDD-630D-CDCF-00AA-5343D2730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889D43-AF07-0B56-C61A-64EBE0E11C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882144-26DA-5D11-ABD2-0ED0D9733912}"/>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8" name="Footer Placeholder 7">
            <a:extLst>
              <a:ext uri="{FF2B5EF4-FFF2-40B4-BE49-F238E27FC236}">
                <a16:creationId xmlns:a16="http://schemas.microsoft.com/office/drawing/2014/main" id="{5FE15E22-AB7E-6DED-46F8-D6341F128E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D327D0-A833-1466-455C-D4C253310359}"/>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198921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CAC7-2B1B-0A7B-22BF-9F35A6E385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D47D09-F282-90C7-E54D-001DA94C6F22}"/>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4" name="Footer Placeholder 3">
            <a:extLst>
              <a:ext uri="{FF2B5EF4-FFF2-40B4-BE49-F238E27FC236}">
                <a16:creationId xmlns:a16="http://schemas.microsoft.com/office/drawing/2014/main" id="{C520F90B-B41E-28D0-8598-485446FDDF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D6F272-4F9A-BEAF-496E-993900EF388C}"/>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320963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0C7D5-4026-C465-81C7-A74B505C8524}"/>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3" name="Footer Placeholder 2">
            <a:extLst>
              <a:ext uri="{FF2B5EF4-FFF2-40B4-BE49-F238E27FC236}">
                <a16:creationId xmlns:a16="http://schemas.microsoft.com/office/drawing/2014/main" id="{69E34405-7C6D-41E7-1B84-C11C2DCBC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8B2094-5ADB-2B4A-607A-D64AA2E0B961}"/>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111680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8D55-5C9B-5EA1-512F-E060DDE6A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AA8453-B1A8-9D24-CB2A-73E386063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435E84-519A-60D0-F1BA-66A0C2194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105F77-C818-AC0C-5F75-0A7A53BB9A11}"/>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6" name="Footer Placeholder 5">
            <a:extLst>
              <a:ext uri="{FF2B5EF4-FFF2-40B4-BE49-F238E27FC236}">
                <a16:creationId xmlns:a16="http://schemas.microsoft.com/office/drawing/2014/main" id="{69771C86-F864-CBD5-EBC7-03FEB3061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95207-901E-FDFF-3F9B-6A01E889CB73}"/>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304552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CFD3-6071-A72B-529E-C3EBC886A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4CDA2-013E-4562-048D-4AC3DE829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E7B693-D178-B00B-8285-335680094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94EB2-D363-7AE9-07AD-9B68B68A6EA6}"/>
              </a:ext>
            </a:extLst>
          </p:cNvPr>
          <p:cNvSpPr>
            <a:spLocks noGrp="1"/>
          </p:cNvSpPr>
          <p:nvPr>
            <p:ph type="dt" sz="half" idx="10"/>
          </p:nvPr>
        </p:nvSpPr>
        <p:spPr/>
        <p:txBody>
          <a:bodyPr/>
          <a:lstStyle/>
          <a:p>
            <a:fld id="{0F079157-1558-1E48-9B31-02EF8C940B46}" type="datetimeFigureOut">
              <a:rPr lang="en-US" smtClean="0"/>
              <a:t>12/8/25</a:t>
            </a:fld>
            <a:endParaRPr lang="en-US"/>
          </a:p>
        </p:txBody>
      </p:sp>
      <p:sp>
        <p:nvSpPr>
          <p:cNvPr id="6" name="Footer Placeholder 5">
            <a:extLst>
              <a:ext uri="{FF2B5EF4-FFF2-40B4-BE49-F238E27FC236}">
                <a16:creationId xmlns:a16="http://schemas.microsoft.com/office/drawing/2014/main" id="{4803E7F8-03BE-4DF7-9796-8CAA8CE21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3E8E1-F528-9001-71FC-A08A720C3384}"/>
              </a:ext>
            </a:extLst>
          </p:cNvPr>
          <p:cNvSpPr>
            <a:spLocks noGrp="1"/>
          </p:cNvSpPr>
          <p:nvPr>
            <p:ph type="sldNum" sz="quarter" idx="12"/>
          </p:nvPr>
        </p:nvSpPr>
        <p:spPr/>
        <p:txBody>
          <a:bodyPr/>
          <a:lstStyle/>
          <a:p>
            <a:fld id="{EFA9FE33-876F-5B4C-84C1-B2BFEBA1A26A}" type="slidenum">
              <a:rPr lang="en-US" smtClean="0"/>
              <a:t>‹#›</a:t>
            </a:fld>
            <a:endParaRPr lang="en-US"/>
          </a:p>
        </p:txBody>
      </p:sp>
    </p:spTree>
    <p:extLst>
      <p:ext uri="{BB962C8B-B14F-4D97-AF65-F5344CB8AC3E}">
        <p14:creationId xmlns:p14="http://schemas.microsoft.com/office/powerpoint/2010/main" val="56615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7A5C4F-775F-9E0F-596F-0977A75AD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48FD6-245B-431E-7AF5-8B973D0325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CD744-E03B-A45E-6717-C763ECA389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079157-1558-1E48-9B31-02EF8C940B46}" type="datetimeFigureOut">
              <a:rPr lang="en-US" smtClean="0"/>
              <a:t>12/8/25</a:t>
            </a:fld>
            <a:endParaRPr lang="en-US"/>
          </a:p>
        </p:txBody>
      </p:sp>
      <p:sp>
        <p:nvSpPr>
          <p:cNvPr id="5" name="Footer Placeholder 4">
            <a:extLst>
              <a:ext uri="{FF2B5EF4-FFF2-40B4-BE49-F238E27FC236}">
                <a16:creationId xmlns:a16="http://schemas.microsoft.com/office/drawing/2014/main" id="{A39518FE-A9D1-7A3D-2400-E9E7501AD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188A5C-A79B-3970-B46B-0D249016A6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A9FE33-876F-5B4C-84C1-B2BFEBA1A26A}" type="slidenum">
              <a:rPr lang="en-US" smtClean="0"/>
              <a:t>‹#›</a:t>
            </a:fld>
            <a:endParaRPr lang="en-US"/>
          </a:p>
        </p:txBody>
      </p:sp>
    </p:spTree>
    <p:extLst>
      <p:ext uri="{BB962C8B-B14F-4D97-AF65-F5344CB8AC3E}">
        <p14:creationId xmlns:p14="http://schemas.microsoft.com/office/powerpoint/2010/main" val="89889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odelibrary.amlegal.com/codes/philadelphia/latest/philadelphia_pa/0-0-0-27794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files.amlegal.com/pdffiles/Philadelphia/250045.pdf" TargetMode="External"/><Relationship Id="rId5" Type="http://schemas.openxmlformats.org/officeDocument/2006/relationships/hyperlink" Target="https://files.amlegal.com/pdffiles/Philadelphia/250044-A.pdf"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tc.gov/legal-library/browse/statutes/fair-credit-reporting-ac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readingpa.gov/images/pdfs/Landlord-TenantAct.pdf"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readingpa.gov/images/pdfs/Landlord-TenantAct.pdf"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srcRect l="38200"/>
          <a:stretch>
            <a:fill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p:spPr>
      </p:pic>
      <p:sp>
        <p:nvSpPr>
          <p:cNvPr id="86" name="Google Shape;86;p1"/>
          <p:cNvSpPr txBox="1"/>
          <p:nvPr/>
        </p:nvSpPr>
        <p:spPr>
          <a:xfrm>
            <a:off x="6343650" y="4295892"/>
            <a:ext cx="5505814" cy="1690409"/>
          </a:xfrm>
          <a:prstGeom prst="rect">
            <a:avLst/>
          </a:prstGeom>
        </p:spPr>
        <p:txBody>
          <a:bodyPr spcFirstLastPara="1" vert="horz" lIns="91440" tIns="45720" rIns="91440" bIns="45720" rtlCol="0" anchor="b" anchorCtr="0">
            <a:normAutofit fontScale="85000" lnSpcReduction="10000"/>
          </a:bodyPr>
          <a:lstStyle/>
          <a:p>
            <a:pPr algn="ctr">
              <a:lnSpc>
                <a:spcPct val="90000"/>
              </a:lnSpc>
              <a:spcBef>
                <a:spcPct val="0"/>
              </a:spcBef>
              <a:spcAft>
                <a:spcPts val="600"/>
              </a:spcAft>
              <a:buClr>
                <a:srgbClr val="000000"/>
              </a:buClr>
              <a:buSzPts val="8798"/>
            </a:pPr>
            <a:r>
              <a:rPr lang="en-US" sz="6000" b="1" kern="1200" dirty="0">
                <a:solidFill>
                  <a:schemeClr val="tx2">
                    <a:lumMod val="75000"/>
                    <a:lumOff val="25000"/>
                  </a:schemeClr>
                </a:solidFill>
                <a:latin typeface="+mj-lt"/>
                <a:ea typeface="+mj-ea"/>
                <a:cs typeface="+mj-cs"/>
                <a:sym typeface="Lato"/>
              </a:rPr>
              <a:t>Philadelphia</a:t>
            </a:r>
          </a:p>
          <a:p>
            <a:pPr algn="ctr">
              <a:lnSpc>
                <a:spcPct val="90000"/>
              </a:lnSpc>
              <a:spcBef>
                <a:spcPct val="0"/>
              </a:spcBef>
              <a:spcAft>
                <a:spcPts val="600"/>
              </a:spcAft>
              <a:buClr>
                <a:srgbClr val="000000"/>
              </a:buClr>
              <a:buSzPts val="8798"/>
            </a:pPr>
            <a:r>
              <a:rPr lang="en-US" sz="7100" b="1" kern="1200" dirty="0">
                <a:solidFill>
                  <a:srgbClr val="FFC000"/>
                </a:solidFill>
                <a:latin typeface="+mj-lt"/>
                <a:ea typeface="+mj-ea"/>
                <a:cs typeface="+mj-cs"/>
                <a:sym typeface="Lato"/>
              </a:rPr>
              <a:t>LEGAL UPDATE</a:t>
            </a:r>
          </a:p>
        </p:txBody>
      </p:sp>
      <p:pic>
        <p:nvPicPr>
          <p:cNvPr id="88" name="Google Shape;88;p1"/>
          <p:cNvPicPr preferRelativeResize="0"/>
          <p:nvPr/>
        </p:nvPicPr>
        <p:blipFill rotWithShape="1">
          <a:blip r:embed="rId4"/>
          <a:srcRect l="18276" r="15880" b="-1"/>
          <a:stretch>
            <a:fill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p:spPr>
      </p:pic>
      <p:pic>
        <p:nvPicPr>
          <p:cNvPr id="2" name="Google Shape;96;p2">
            <a:extLst>
              <a:ext uri="{FF2B5EF4-FFF2-40B4-BE49-F238E27FC236}">
                <a16:creationId xmlns:a16="http://schemas.microsoft.com/office/drawing/2014/main" id="{CA373FF3-B753-F843-AD2F-33979D1F99A5}"/>
              </a:ext>
            </a:extLst>
          </p:cNvPr>
          <p:cNvPicPr preferRelativeResize="0"/>
          <p:nvPr/>
        </p:nvPicPr>
        <p:blipFill rotWithShape="1">
          <a:blip r:embed="rId4">
            <a:alphaModFix/>
          </a:blip>
          <a:srcRect/>
          <a:stretch/>
        </p:blipFill>
        <p:spPr>
          <a:xfrm>
            <a:off x="342536" y="1785258"/>
            <a:ext cx="4467234" cy="2510634"/>
          </a:xfrm>
          <a:prstGeom prst="rect">
            <a:avLst/>
          </a:prstGeom>
          <a:noFill/>
          <a:ln>
            <a:noFill/>
          </a:ln>
        </p:spPr>
      </p:pic>
      <p:pic>
        <p:nvPicPr>
          <p:cNvPr id="4" name="Picture 3" descr="Building facades Toulouse France">
            <a:extLst>
              <a:ext uri="{FF2B5EF4-FFF2-40B4-BE49-F238E27FC236}">
                <a16:creationId xmlns:a16="http://schemas.microsoft.com/office/drawing/2014/main" id="{2C4788A0-98C7-3BD6-D3A2-525AD2B077CA}"/>
              </a:ext>
            </a:extLst>
          </p:cNvPr>
          <p:cNvPicPr>
            <a:picLocks noChangeAspect="1"/>
          </p:cNvPicPr>
          <p:nvPr/>
        </p:nvPicPr>
        <p:blipFill>
          <a:blip r:embed="rId5"/>
          <a:stretch>
            <a:fillRect/>
          </a:stretch>
        </p:blipFill>
        <p:spPr>
          <a:xfrm>
            <a:off x="7534636" y="0"/>
            <a:ext cx="4657364" cy="37737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6F0692C1-20D2-55BF-3BC8-60493F4EBFB3}"/>
            </a:ext>
          </a:extLst>
        </p:cNvPr>
        <p:cNvGrpSpPr/>
        <p:nvPr/>
      </p:nvGrpSpPr>
      <p:grpSpPr>
        <a:xfrm>
          <a:off x="0" y="0"/>
          <a:ext cx="0" cy="0"/>
          <a:chOff x="0" y="0"/>
          <a:chExt cx="0" cy="0"/>
        </a:xfrm>
      </p:grpSpPr>
      <p:pic>
        <p:nvPicPr>
          <p:cNvPr id="93" name="Google Shape;93;p2">
            <a:extLst>
              <a:ext uri="{FF2B5EF4-FFF2-40B4-BE49-F238E27FC236}">
                <a16:creationId xmlns:a16="http://schemas.microsoft.com/office/drawing/2014/main" id="{90393CAE-D4F6-6759-95AD-F4E57C5C488B}"/>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6" name="Google Shape;96;p2">
            <a:extLst>
              <a:ext uri="{FF2B5EF4-FFF2-40B4-BE49-F238E27FC236}">
                <a16:creationId xmlns:a16="http://schemas.microsoft.com/office/drawing/2014/main" id="{258D3B08-14E6-E364-EA82-5A7C620B3AA8}"/>
              </a:ext>
            </a:extLst>
          </p:cNvPr>
          <p:cNvPicPr preferRelativeResize="0"/>
          <p:nvPr/>
        </p:nvPicPr>
        <p:blipFill rotWithShape="1">
          <a:blip r:embed="rId4">
            <a:alphaModFix/>
          </a:blip>
          <a:srcRect/>
          <a:stretch/>
        </p:blipFill>
        <p:spPr>
          <a:xfrm>
            <a:off x="10518913" y="0"/>
            <a:ext cx="1537252" cy="834887"/>
          </a:xfrm>
          <a:prstGeom prst="rect">
            <a:avLst/>
          </a:prstGeom>
          <a:noFill/>
          <a:ln>
            <a:noFill/>
          </a:ln>
        </p:spPr>
      </p:pic>
      <p:sp>
        <p:nvSpPr>
          <p:cNvPr id="2" name="Title 1">
            <a:extLst>
              <a:ext uri="{FF2B5EF4-FFF2-40B4-BE49-F238E27FC236}">
                <a16:creationId xmlns:a16="http://schemas.microsoft.com/office/drawing/2014/main" id="{8F201EFA-6452-BEFF-63BC-9BE95990C9C5}"/>
              </a:ext>
            </a:extLst>
          </p:cNvPr>
          <p:cNvSpPr>
            <a:spLocks noGrp="1"/>
          </p:cNvSpPr>
          <p:nvPr>
            <p:ph type="title"/>
          </p:nvPr>
        </p:nvSpPr>
        <p:spPr>
          <a:xfrm>
            <a:off x="265043" y="-20915"/>
            <a:ext cx="10515600" cy="1325563"/>
          </a:xfrm>
        </p:spPr>
        <p:txBody>
          <a:bodyPr>
            <a:normAutofit/>
          </a:bodyPr>
          <a:lstStyle/>
          <a:p>
            <a:r>
              <a:rPr lang="en-US" sz="5400" b="1" dirty="0">
                <a:solidFill>
                  <a:schemeClr val="bg1"/>
                </a:solidFill>
              </a:rPr>
              <a:t>The Takeaways: </a:t>
            </a:r>
          </a:p>
        </p:txBody>
      </p:sp>
      <p:sp>
        <p:nvSpPr>
          <p:cNvPr id="6" name="Content Placeholder 5">
            <a:extLst>
              <a:ext uri="{FF2B5EF4-FFF2-40B4-BE49-F238E27FC236}">
                <a16:creationId xmlns:a16="http://schemas.microsoft.com/office/drawing/2014/main" id="{A9679FCB-BD6C-6542-676B-0487EBBB9CE3}"/>
              </a:ext>
            </a:extLst>
          </p:cNvPr>
          <p:cNvSpPr>
            <a:spLocks noGrp="1"/>
          </p:cNvSpPr>
          <p:nvPr>
            <p:ph sz="half" idx="1"/>
          </p:nvPr>
        </p:nvSpPr>
        <p:spPr>
          <a:xfrm>
            <a:off x="265043" y="1020333"/>
            <a:ext cx="5642113" cy="5485882"/>
          </a:xfrm>
          <a:solidFill>
            <a:schemeClr val="bg1"/>
          </a:solidFill>
        </p:spPr>
        <p:txBody>
          <a:bodyPr>
            <a:normAutofit/>
          </a:bodyPr>
          <a:lstStyle/>
          <a:p>
            <a:pPr marL="514350" indent="-514350">
              <a:buAutoNum type="arabicPeriod"/>
            </a:pPr>
            <a:r>
              <a:rPr lang="en-US" sz="2600" dirty="0"/>
              <a:t>Landlords may charge a fee for background check or credit check, that fee cannot exceed </a:t>
            </a:r>
            <a:r>
              <a:rPr lang="en-US" sz="2600" b="1" dirty="0"/>
              <a:t>the actual cost, or a total of $50 – whichever is less.</a:t>
            </a:r>
          </a:p>
          <a:p>
            <a:pPr marL="514350" indent="-514350">
              <a:buAutoNum type="arabicPeriod"/>
            </a:pPr>
            <a:r>
              <a:rPr lang="en-US" sz="2600" dirty="0"/>
              <a:t>Background check or credit check fees may </a:t>
            </a:r>
            <a:r>
              <a:rPr lang="en-US" sz="2600" b="1" dirty="0"/>
              <a:t>only be charged if the check is conducted </a:t>
            </a:r>
            <a:r>
              <a:rPr lang="en-US" sz="2600" dirty="0"/>
              <a:t>and a landlord may only </a:t>
            </a:r>
            <a:r>
              <a:rPr lang="en-US" sz="2600" b="1" dirty="0"/>
              <a:t>charge the applicant once within 12-month period.</a:t>
            </a:r>
          </a:p>
          <a:p>
            <a:pPr marL="514350" indent="-514350">
              <a:buAutoNum type="arabicPeriod"/>
            </a:pPr>
            <a:r>
              <a:rPr lang="en-US" sz="2600" dirty="0"/>
              <a:t>Applicants must be provided with a </a:t>
            </a:r>
            <a:r>
              <a:rPr lang="en-US" sz="2600" b="1" dirty="0"/>
              <a:t>copy </a:t>
            </a:r>
            <a:r>
              <a:rPr lang="en-US" sz="2600" dirty="0"/>
              <a:t>and compliance with Fair Credit Reporting Act required. </a:t>
            </a:r>
          </a:p>
        </p:txBody>
      </p:sp>
      <p:sp>
        <p:nvSpPr>
          <p:cNvPr id="3" name="Content Placeholder 2">
            <a:extLst>
              <a:ext uri="{FF2B5EF4-FFF2-40B4-BE49-F238E27FC236}">
                <a16:creationId xmlns:a16="http://schemas.microsoft.com/office/drawing/2014/main" id="{D1103D62-513E-CBC0-047F-38BFC95577E9}"/>
              </a:ext>
            </a:extLst>
          </p:cNvPr>
          <p:cNvSpPr>
            <a:spLocks noGrp="1"/>
          </p:cNvSpPr>
          <p:nvPr>
            <p:ph sz="half" idx="2"/>
          </p:nvPr>
        </p:nvSpPr>
        <p:spPr>
          <a:xfrm>
            <a:off x="6172199" y="1006992"/>
            <a:ext cx="5883966" cy="5485883"/>
          </a:xfrm>
          <a:solidFill>
            <a:schemeClr val="bg1"/>
          </a:solidFill>
        </p:spPr>
        <p:txBody>
          <a:bodyPr>
            <a:noAutofit/>
          </a:bodyPr>
          <a:lstStyle/>
          <a:p>
            <a:pPr marL="514350" indent="-514350">
              <a:buAutoNum type="arabicPeriod"/>
            </a:pPr>
            <a:r>
              <a:rPr lang="en-US" sz="2600" dirty="0"/>
              <a:t>Cannot charge any more than </a:t>
            </a:r>
            <a:r>
              <a:rPr lang="en-US" sz="2600" b="1" dirty="0"/>
              <a:t>state law allows</a:t>
            </a:r>
            <a:r>
              <a:rPr lang="en-US" sz="2600" dirty="0"/>
              <a:t> for security deposit. </a:t>
            </a:r>
          </a:p>
          <a:p>
            <a:pPr marL="514350" indent="-514350">
              <a:buAutoNum type="arabicPeriod"/>
            </a:pPr>
            <a:r>
              <a:rPr lang="en-US" sz="2600" dirty="0"/>
              <a:t>When the security deposit is equal to one month’s rent or less, it may be collected in one lump sum.</a:t>
            </a:r>
          </a:p>
          <a:p>
            <a:pPr marL="514350" indent="-514350">
              <a:buAutoNum type="arabicPeriod"/>
            </a:pPr>
            <a:r>
              <a:rPr lang="en-US" sz="2600" dirty="0"/>
              <a:t>If the deposit exceeds one month’s rent, </a:t>
            </a:r>
            <a:r>
              <a:rPr lang="en-US" sz="2600" b="1" dirty="0"/>
              <a:t>the tenant must be offered a choice</a:t>
            </a:r>
            <a:r>
              <a:rPr lang="en-US" sz="2600" dirty="0"/>
              <a:t>: pay the full amount upfront or pay installments of one month at move-in and the remainder in three equal monthly payments starting in month 2 or later.  </a:t>
            </a:r>
            <a:r>
              <a:rPr lang="en-US" sz="2600" b="1" dirty="0"/>
              <a:t>Total amount must be the same with either choice. </a:t>
            </a:r>
          </a:p>
        </p:txBody>
      </p:sp>
    </p:spTree>
    <p:extLst>
      <p:ext uri="{BB962C8B-B14F-4D97-AF65-F5344CB8AC3E}">
        <p14:creationId xmlns:p14="http://schemas.microsoft.com/office/powerpoint/2010/main" val="191265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2"/>
          <p:cNvSpPr txBox="1"/>
          <p:nvPr/>
        </p:nvSpPr>
        <p:spPr>
          <a:xfrm>
            <a:off x="8036455" y="3099860"/>
            <a:ext cx="3317345" cy="1477328"/>
          </a:xfrm>
          <a:prstGeom prst="rect">
            <a:avLst/>
          </a:prstGeom>
          <a:noFill/>
          <a:ln>
            <a:solidFill>
              <a:schemeClr val="accent1">
                <a:alpha val="9000"/>
              </a:schemeClr>
            </a:solidFill>
          </a:ln>
        </p:spPr>
        <p:txBody>
          <a:bodyPr spcFirstLastPara="1" wrap="square" lIns="0" tIns="0" rIns="0" bIns="0" anchor="t" anchorCtr="0">
            <a:spAutoFit/>
          </a:bodyPr>
          <a:lstStyle/>
          <a:p>
            <a:pPr algn="ctr">
              <a:buClr>
                <a:srgbClr val="000000"/>
              </a:buClr>
              <a:buSzPts val="4000"/>
            </a:pPr>
            <a:r>
              <a:rPr lang="en-US" sz="4800" b="1" dirty="0">
                <a:solidFill>
                  <a:srgbClr val="FFC000"/>
                </a:solidFill>
                <a:latin typeface="Lato"/>
                <a:ea typeface="Lato"/>
                <a:cs typeface="Lato"/>
                <a:sym typeface="Lato"/>
              </a:rPr>
              <a:t>Philadelphia </a:t>
            </a:r>
          </a:p>
          <a:p>
            <a:pPr algn="ctr">
              <a:buClr>
                <a:srgbClr val="000000"/>
              </a:buClr>
              <a:buSzPts val="4000"/>
            </a:pPr>
            <a:r>
              <a:rPr lang="en-US" sz="4800" b="1" dirty="0">
                <a:solidFill>
                  <a:srgbClr val="FFC000"/>
                </a:solidFill>
                <a:latin typeface="Lato"/>
                <a:ea typeface="Lato"/>
                <a:cs typeface="Lato"/>
                <a:sym typeface="Lato"/>
              </a:rPr>
              <a:t>ONLY</a:t>
            </a:r>
            <a:endParaRPr sz="4800" b="1" dirty="0">
              <a:solidFill>
                <a:srgbClr val="FFC000"/>
              </a:solidFill>
              <a:latin typeface="Lato"/>
              <a:ea typeface="Lato"/>
              <a:cs typeface="Lato"/>
              <a:sym typeface="Lato"/>
            </a:endParaRPr>
          </a:p>
        </p:txBody>
      </p:sp>
      <p:pic>
        <p:nvPicPr>
          <p:cNvPr id="96" name="Google Shape;96;p2"/>
          <p:cNvPicPr preferRelativeResize="0"/>
          <p:nvPr/>
        </p:nvPicPr>
        <p:blipFill rotWithShape="1">
          <a:blip r:embed="rId4">
            <a:alphaModFix/>
          </a:blip>
          <a:srcRect/>
          <a:stretch/>
        </p:blipFill>
        <p:spPr>
          <a:xfrm>
            <a:off x="10663031" y="0"/>
            <a:ext cx="1298713" cy="775252"/>
          </a:xfrm>
          <a:prstGeom prst="rect">
            <a:avLst/>
          </a:prstGeom>
          <a:noFill/>
          <a:ln>
            <a:noFill/>
          </a:ln>
        </p:spPr>
      </p:pic>
      <p:sp>
        <p:nvSpPr>
          <p:cNvPr id="2" name="Title 1">
            <a:extLst>
              <a:ext uri="{FF2B5EF4-FFF2-40B4-BE49-F238E27FC236}">
                <a16:creationId xmlns:a16="http://schemas.microsoft.com/office/drawing/2014/main" id="{F024DEC1-216B-54AD-9A9D-EF2F6E4562F4}"/>
              </a:ext>
            </a:extLst>
          </p:cNvPr>
          <p:cNvSpPr>
            <a:spLocks noGrp="1"/>
          </p:cNvSpPr>
          <p:nvPr>
            <p:ph type="title"/>
          </p:nvPr>
        </p:nvSpPr>
        <p:spPr/>
        <p:txBody>
          <a:bodyPr>
            <a:normAutofit/>
          </a:bodyPr>
          <a:lstStyle/>
          <a:p>
            <a:r>
              <a:rPr lang="en-US" sz="5400" b="1" dirty="0">
                <a:solidFill>
                  <a:schemeClr val="bg1"/>
                </a:solidFill>
              </a:rPr>
              <a:t>New Philadelphia Rental Laws</a:t>
            </a:r>
          </a:p>
        </p:txBody>
      </p:sp>
      <p:sp>
        <p:nvSpPr>
          <p:cNvPr id="3" name="Content Placeholder 2">
            <a:extLst>
              <a:ext uri="{FF2B5EF4-FFF2-40B4-BE49-F238E27FC236}">
                <a16:creationId xmlns:a16="http://schemas.microsoft.com/office/drawing/2014/main" id="{C0CA59DE-C4AB-D7AE-EDAB-D1AF7051F5AF}"/>
              </a:ext>
            </a:extLst>
          </p:cNvPr>
          <p:cNvSpPr>
            <a:spLocks noGrp="1"/>
          </p:cNvSpPr>
          <p:nvPr>
            <p:ph idx="1"/>
          </p:nvPr>
        </p:nvSpPr>
        <p:spPr>
          <a:xfrm>
            <a:off x="548640" y="1690688"/>
            <a:ext cx="7042331" cy="4802187"/>
          </a:xfrm>
          <a:solidFill>
            <a:schemeClr val="bg1"/>
          </a:solidFill>
        </p:spPr>
        <p:txBody>
          <a:bodyPr>
            <a:normAutofit/>
          </a:bodyPr>
          <a:lstStyle/>
          <a:p>
            <a:pPr marL="0" indent="0">
              <a:buNone/>
            </a:pPr>
            <a:endParaRPr lang="en-US" sz="1100" dirty="0"/>
          </a:p>
          <a:p>
            <a:r>
              <a:rPr lang="en-US" sz="3600" b="1" dirty="0"/>
              <a:t>Rental Application Fees for background/credit checks are capped at $50 or their </a:t>
            </a:r>
            <a:r>
              <a:rPr lang="en-US" sz="3600" b="1" i="1" dirty="0"/>
              <a:t>actual</a:t>
            </a:r>
            <a:r>
              <a:rPr lang="en-US" sz="3600" b="1" dirty="0"/>
              <a:t> cost, </a:t>
            </a:r>
            <a:r>
              <a:rPr lang="en-US" sz="3600" b="1" u="sng" dirty="0"/>
              <a:t>whichever is lower</a:t>
            </a:r>
            <a:r>
              <a:rPr lang="en-US" sz="3600" b="1" dirty="0"/>
              <a:t>.</a:t>
            </a:r>
          </a:p>
          <a:p>
            <a:pPr marL="0" indent="0">
              <a:buNone/>
            </a:pPr>
            <a:endParaRPr lang="en-US" sz="1500" b="1" dirty="0"/>
          </a:p>
          <a:p>
            <a:r>
              <a:rPr lang="en-US" sz="3600" b="1" dirty="0"/>
              <a:t>New option for Tenant to pay the portion of security deposit that exceeds one month’s rent in 3 installments.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95AD79E5-B450-06B9-3A52-208F1E7857A0}"/>
            </a:ext>
          </a:extLst>
        </p:cNvPr>
        <p:cNvGrpSpPr/>
        <p:nvPr/>
      </p:nvGrpSpPr>
      <p:grpSpPr>
        <a:xfrm>
          <a:off x="0" y="0"/>
          <a:ext cx="0" cy="0"/>
          <a:chOff x="0" y="0"/>
          <a:chExt cx="0" cy="0"/>
        </a:xfrm>
      </p:grpSpPr>
      <p:pic>
        <p:nvPicPr>
          <p:cNvPr id="93" name="Google Shape;93;p2">
            <a:extLst>
              <a:ext uri="{FF2B5EF4-FFF2-40B4-BE49-F238E27FC236}">
                <a16:creationId xmlns:a16="http://schemas.microsoft.com/office/drawing/2014/main" id="{7F0DDCD3-E44A-230F-48D2-AE980C26BA88}"/>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6" name="Google Shape;96;p2">
            <a:extLst>
              <a:ext uri="{FF2B5EF4-FFF2-40B4-BE49-F238E27FC236}">
                <a16:creationId xmlns:a16="http://schemas.microsoft.com/office/drawing/2014/main" id="{662CE19F-D701-9BBB-089F-E23BF56C0501}"/>
              </a:ext>
            </a:extLst>
          </p:cNvPr>
          <p:cNvPicPr preferRelativeResize="0"/>
          <p:nvPr/>
        </p:nvPicPr>
        <p:blipFill rotWithShape="1">
          <a:blip r:embed="rId4">
            <a:alphaModFix/>
          </a:blip>
          <a:srcRect/>
          <a:stretch/>
        </p:blipFill>
        <p:spPr>
          <a:xfrm>
            <a:off x="10495722" y="-39367"/>
            <a:ext cx="1585606" cy="987287"/>
          </a:xfrm>
          <a:prstGeom prst="rect">
            <a:avLst/>
          </a:prstGeom>
          <a:noFill/>
          <a:ln>
            <a:noFill/>
          </a:ln>
        </p:spPr>
      </p:pic>
      <p:sp>
        <p:nvSpPr>
          <p:cNvPr id="2" name="Title 1">
            <a:extLst>
              <a:ext uri="{FF2B5EF4-FFF2-40B4-BE49-F238E27FC236}">
                <a16:creationId xmlns:a16="http://schemas.microsoft.com/office/drawing/2014/main" id="{0C6CF3EE-27C6-B438-BA88-D6AD5BBB9EEB}"/>
              </a:ext>
            </a:extLst>
          </p:cNvPr>
          <p:cNvSpPr>
            <a:spLocks noGrp="1"/>
          </p:cNvSpPr>
          <p:nvPr>
            <p:ph type="title"/>
          </p:nvPr>
        </p:nvSpPr>
        <p:spPr/>
        <p:txBody>
          <a:bodyPr>
            <a:normAutofit/>
          </a:bodyPr>
          <a:lstStyle/>
          <a:p>
            <a:r>
              <a:rPr lang="en-US" sz="5400" b="1" dirty="0">
                <a:solidFill>
                  <a:schemeClr val="bg1"/>
                </a:solidFill>
              </a:rPr>
              <a:t>Rental Laws in Effect </a:t>
            </a:r>
            <a:r>
              <a:rPr lang="en-US" sz="5400" b="1" dirty="0">
                <a:solidFill>
                  <a:srgbClr val="FFC000"/>
                </a:solidFill>
              </a:rPr>
              <a:t>Dec. 2, 2025</a:t>
            </a:r>
          </a:p>
        </p:txBody>
      </p:sp>
      <p:sp>
        <p:nvSpPr>
          <p:cNvPr id="3" name="Content Placeholder 2">
            <a:extLst>
              <a:ext uri="{FF2B5EF4-FFF2-40B4-BE49-F238E27FC236}">
                <a16:creationId xmlns:a16="http://schemas.microsoft.com/office/drawing/2014/main" id="{109C7D25-9689-8876-43AE-12CE18FAA447}"/>
              </a:ext>
            </a:extLst>
          </p:cNvPr>
          <p:cNvSpPr>
            <a:spLocks noGrp="1"/>
          </p:cNvSpPr>
          <p:nvPr>
            <p:ph idx="1"/>
          </p:nvPr>
        </p:nvSpPr>
        <p:spPr>
          <a:xfrm>
            <a:off x="278296" y="1530715"/>
            <a:ext cx="11589026" cy="4962160"/>
          </a:xfrm>
          <a:solidFill>
            <a:schemeClr val="bg1"/>
          </a:solidFill>
        </p:spPr>
        <p:txBody>
          <a:bodyPr>
            <a:noAutofit/>
          </a:bodyPr>
          <a:lstStyle/>
          <a:p>
            <a:pPr marL="0" indent="0">
              <a:buNone/>
            </a:pPr>
            <a:endParaRPr lang="en-US" sz="1050" dirty="0"/>
          </a:p>
          <a:p>
            <a:r>
              <a:rPr lang="en-US" sz="3200" dirty="0"/>
              <a:t>In June 2025, </a:t>
            </a:r>
            <a:r>
              <a:rPr lang="en-US" sz="3200" dirty="0">
                <a:hlinkClick r:id="rId5"/>
              </a:rPr>
              <a:t>Bill No. 250044-A </a:t>
            </a:r>
            <a:r>
              <a:rPr lang="en-US" sz="3200" dirty="0"/>
              <a:t> and </a:t>
            </a:r>
            <a:r>
              <a:rPr lang="en-US" sz="3200" dirty="0">
                <a:hlinkClick r:id="rId6"/>
              </a:rPr>
              <a:t>Bill No. 250045 </a:t>
            </a:r>
            <a:r>
              <a:rPr lang="en-US" sz="3200" dirty="0"/>
              <a:t>were passed by the Council, signed by the Mayor on Sept. 3, 2025, </a:t>
            </a:r>
            <a:r>
              <a:rPr lang="en-US" sz="3200" b="1" dirty="0"/>
              <a:t>effective as of December 2, 2025.</a:t>
            </a:r>
          </a:p>
          <a:p>
            <a:r>
              <a:rPr lang="en-US" sz="3200" dirty="0"/>
              <a:t>Updates </a:t>
            </a:r>
            <a:r>
              <a:rPr lang="en-US" sz="3200" dirty="0">
                <a:hlinkClick r:id="rId7"/>
              </a:rPr>
              <a:t>The Philadelphia Code, Chapter 9-800 LANDLORD AND TENANT</a:t>
            </a:r>
            <a:r>
              <a:rPr lang="en-US" sz="3200" dirty="0"/>
              <a:t>:</a:t>
            </a:r>
          </a:p>
          <a:p>
            <a:pPr lvl="1"/>
            <a:r>
              <a:rPr lang="en-US" sz="3200" dirty="0"/>
              <a:t>The Security Deposit rules under Unfair Rental Practices §9-804(4) and </a:t>
            </a:r>
            <a:endParaRPr lang="en-US" sz="3200" dirty="0">
              <a:solidFill>
                <a:schemeClr val="tx2">
                  <a:lumMod val="75000"/>
                  <a:lumOff val="25000"/>
                </a:schemeClr>
              </a:solidFill>
            </a:endParaRPr>
          </a:p>
          <a:p>
            <a:pPr lvl="1"/>
            <a:r>
              <a:rPr lang="en-US" sz="3200" dirty="0"/>
              <a:t>Rental Application Fees under § 9-813</a:t>
            </a:r>
          </a:p>
          <a:p>
            <a:pPr lvl="1"/>
            <a:r>
              <a:rPr lang="en-US" sz="3200" dirty="0"/>
              <a:t>Definitions under § 9-802</a:t>
            </a:r>
          </a:p>
          <a:p>
            <a:pPr marL="457200" lvl="1" indent="0">
              <a:buNone/>
            </a:pPr>
            <a:endParaRPr lang="en-US" sz="3200" dirty="0"/>
          </a:p>
        </p:txBody>
      </p:sp>
    </p:spTree>
    <p:extLst>
      <p:ext uri="{BB962C8B-B14F-4D97-AF65-F5344CB8AC3E}">
        <p14:creationId xmlns:p14="http://schemas.microsoft.com/office/powerpoint/2010/main" val="126790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A4574EC0-06AF-E8DC-7BD8-C3F08024E876}"/>
            </a:ext>
          </a:extLst>
        </p:cNvPr>
        <p:cNvGrpSpPr/>
        <p:nvPr/>
      </p:nvGrpSpPr>
      <p:grpSpPr>
        <a:xfrm>
          <a:off x="0" y="0"/>
          <a:ext cx="0" cy="0"/>
          <a:chOff x="0" y="0"/>
          <a:chExt cx="0" cy="0"/>
        </a:xfrm>
      </p:grpSpPr>
      <p:pic>
        <p:nvPicPr>
          <p:cNvPr id="93" name="Google Shape;93;p2">
            <a:extLst>
              <a:ext uri="{FF2B5EF4-FFF2-40B4-BE49-F238E27FC236}">
                <a16:creationId xmlns:a16="http://schemas.microsoft.com/office/drawing/2014/main" id="{889EF5B9-6FF7-2C37-D794-A34F9C5802A5}"/>
              </a:ext>
            </a:extLst>
          </p:cNvPr>
          <p:cNvPicPr preferRelativeResize="0">
            <a:picLocks/>
          </p:cNvPicPr>
          <p:nvPr/>
        </p:nvPicPr>
        <p:blipFill rotWithShape="1">
          <a:blip r:embed="rId3">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1B49F49C-D9E8-4D6F-3EC6-E1D0ADD2F8F2}"/>
              </a:ext>
            </a:extLst>
          </p:cNvPr>
          <p:cNvSpPr>
            <a:spLocks noGrp="1"/>
          </p:cNvSpPr>
          <p:nvPr>
            <p:ph type="title"/>
          </p:nvPr>
        </p:nvSpPr>
        <p:spPr/>
        <p:txBody>
          <a:bodyPr>
            <a:normAutofit/>
          </a:bodyPr>
          <a:lstStyle/>
          <a:p>
            <a:r>
              <a:rPr lang="en-US" sz="5400" b="1" dirty="0">
                <a:solidFill>
                  <a:schemeClr val="bg1"/>
                </a:solidFill>
              </a:rPr>
              <a:t>§ 9-813. Rental Application Fees.</a:t>
            </a:r>
          </a:p>
        </p:txBody>
      </p:sp>
      <p:sp>
        <p:nvSpPr>
          <p:cNvPr id="3" name="Content Placeholder 2">
            <a:extLst>
              <a:ext uri="{FF2B5EF4-FFF2-40B4-BE49-F238E27FC236}">
                <a16:creationId xmlns:a16="http://schemas.microsoft.com/office/drawing/2014/main" id="{7815C10E-6417-2CA0-CFE4-221C24E55939}"/>
              </a:ext>
            </a:extLst>
          </p:cNvPr>
          <p:cNvSpPr>
            <a:spLocks noGrp="1"/>
          </p:cNvSpPr>
          <p:nvPr>
            <p:ph idx="1"/>
          </p:nvPr>
        </p:nvSpPr>
        <p:spPr>
          <a:xfrm>
            <a:off x="374073" y="1690688"/>
            <a:ext cx="11534662" cy="4802187"/>
          </a:xfrm>
          <a:solidFill>
            <a:schemeClr val="bg1"/>
          </a:solidFill>
        </p:spPr>
        <p:txBody>
          <a:bodyPr>
            <a:normAutofit fontScale="92500" lnSpcReduction="10000"/>
          </a:bodyPr>
          <a:lstStyle/>
          <a:p>
            <a:pPr marL="0" indent="0">
              <a:buNone/>
            </a:pPr>
            <a:r>
              <a:rPr lang="en-US" sz="3600" dirty="0"/>
              <a:t>When screening one or more individuals for tenancy: </a:t>
            </a:r>
          </a:p>
          <a:p>
            <a:pPr>
              <a:buFontTx/>
              <a:buChar char="-"/>
            </a:pPr>
            <a:r>
              <a:rPr lang="en-US" sz="3600" dirty="0"/>
              <a:t>No landlord, owner, </a:t>
            </a:r>
            <a:r>
              <a:rPr lang="en-US" sz="3600" b="1" dirty="0">
                <a:solidFill>
                  <a:schemeClr val="tx2">
                    <a:lumMod val="75000"/>
                    <a:lumOff val="25000"/>
                  </a:schemeClr>
                </a:solidFill>
              </a:rPr>
              <a:t>real estate broker or agent, property manager</a:t>
            </a:r>
            <a:r>
              <a:rPr lang="en-US" sz="3600" dirty="0"/>
              <a:t>, employee or agent thereof, shall demand or accept any fee from, or on behalf of, a prospective tenant other than a fee for conducting background check and/or credit check subject to limitations:</a:t>
            </a:r>
          </a:p>
          <a:p>
            <a:pPr lvl="1">
              <a:buFontTx/>
              <a:buChar char="-"/>
            </a:pPr>
            <a:r>
              <a:rPr lang="en-US" sz="3600" dirty="0"/>
              <a:t>Total </a:t>
            </a:r>
            <a:r>
              <a:rPr lang="en-US" sz="3600" b="1" dirty="0">
                <a:solidFill>
                  <a:schemeClr val="tx2">
                    <a:lumMod val="75000"/>
                    <a:lumOff val="25000"/>
                  </a:schemeClr>
                </a:solidFill>
              </a:rPr>
              <a:t>shall not exceed actual cost or $50, whichever is less</a:t>
            </a:r>
            <a:r>
              <a:rPr lang="en-US" sz="3600" dirty="0"/>
              <a:t>. </a:t>
            </a:r>
          </a:p>
          <a:p>
            <a:pPr lvl="1">
              <a:buFontTx/>
              <a:buChar char="-"/>
            </a:pPr>
            <a:r>
              <a:rPr lang="en-US" sz="3600" dirty="0"/>
              <a:t>In no case can any fee be charged for a credit/background check that is not performed. </a:t>
            </a:r>
          </a:p>
        </p:txBody>
      </p:sp>
      <p:pic>
        <p:nvPicPr>
          <p:cNvPr id="4" name="Google Shape;96;p2">
            <a:extLst>
              <a:ext uri="{FF2B5EF4-FFF2-40B4-BE49-F238E27FC236}">
                <a16:creationId xmlns:a16="http://schemas.microsoft.com/office/drawing/2014/main" id="{C272E1F4-D603-EEFA-F82F-A4082D1FFD7A}"/>
              </a:ext>
            </a:extLst>
          </p:cNvPr>
          <p:cNvPicPr preferRelativeResize="0"/>
          <p:nvPr/>
        </p:nvPicPr>
        <p:blipFill rotWithShape="1">
          <a:blip r:embed="rId4">
            <a:alphaModFix/>
          </a:blip>
          <a:srcRect/>
          <a:stretch/>
        </p:blipFill>
        <p:spPr>
          <a:xfrm>
            <a:off x="10504005" y="0"/>
            <a:ext cx="1404730" cy="788504"/>
          </a:xfrm>
          <a:prstGeom prst="rect">
            <a:avLst/>
          </a:prstGeom>
          <a:noFill/>
          <a:ln>
            <a:noFill/>
          </a:ln>
        </p:spPr>
      </p:pic>
    </p:spTree>
    <p:extLst>
      <p:ext uri="{BB962C8B-B14F-4D97-AF65-F5344CB8AC3E}">
        <p14:creationId xmlns:p14="http://schemas.microsoft.com/office/powerpoint/2010/main" val="297401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94B172B7-0B13-845C-FA9F-294709CB2646}"/>
            </a:ext>
          </a:extLst>
        </p:cNvPr>
        <p:cNvGrpSpPr/>
        <p:nvPr/>
      </p:nvGrpSpPr>
      <p:grpSpPr>
        <a:xfrm>
          <a:off x="0" y="0"/>
          <a:ext cx="0" cy="0"/>
          <a:chOff x="0" y="0"/>
          <a:chExt cx="0" cy="0"/>
        </a:xfrm>
      </p:grpSpPr>
      <p:pic>
        <p:nvPicPr>
          <p:cNvPr id="93" name="Google Shape;93;p2">
            <a:extLst>
              <a:ext uri="{FF2B5EF4-FFF2-40B4-BE49-F238E27FC236}">
                <a16:creationId xmlns:a16="http://schemas.microsoft.com/office/drawing/2014/main" id="{566BEA3F-534F-7CA7-F8B2-5CB69EA8403A}"/>
              </a:ext>
            </a:extLst>
          </p:cNvPr>
          <p:cNvPicPr preferRelativeResize="0">
            <a:picLocks/>
          </p:cNvPicPr>
          <p:nvPr/>
        </p:nvPicPr>
        <p:blipFill rotWithShape="1">
          <a:blip r:embed="rId3">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E56E804E-26E7-3EA5-7A60-3AD744816648}"/>
              </a:ext>
            </a:extLst>
          </p:cNvPr>
          <p:cNvSpPr>
            <a:spLocks noGrp="1"/>
          </p:cNvSpPr>
          <p:nvPr>
            <p:ph type="title"/>
          </p:nvPr>
        </p:nvSpPr>
        <p:spPr/>
        <p:txBody>
          <a:bodyPr>
            <a:normAutofit/>
          </a:bodyPr>
          <a:lstStyle/>
          <a:p>
            <a:r>
              <a:rPr lang="en-US" sz="5400" b="1" dirty="0">
                <a:solidFill>
                  <a:schemeClr val="bg1"/>
                </a:solidFill>
              </a:rPr>
              <a:t>              Additional Limitations</a:t>
            </a:r>
          </a:p>
        </p:txBody>
      </p:sp>
      <p:sp>
        <p:nvSpPr>
          <p:cNvPr id="3" name="Content Placeholder 2">
            <a:extLst>
              <a:ext uri="{FF2B5EF4-FFF2-40B4-BE49-F238E27FC236}">
                <a16:creationId xmlns:a16="http://schemas.microsoft.com/office/drawing/2014/main" id="{CDA167E4-71CF-B6F1-D601-E15C53603B44}"/>
              </a:ext>
            </a:extLst>
          </p:cNvPr>
          <p:cNvSpPr>
            <a:spLocks noGrp="1"/>
          </p:cNvSpPr>
          <p:nvPr>
            <p:ph idx="1"/>
          </p:nvPr>
        </p:nvSpPr>
        <p:spPr>
          <a:xfrm>
            <a:off x="374073" y="1825625"/>
            <a:ext cx="11534662" cy="4667250"/>
          </a:xfrm>
          <a:solidFill>
            <a:schemeClr val="bg1"/>
          </a:solidFill>
        </p:spPr>
        <p:txBody>
          <a:bodyPr>
            <a:normAutofit lnSpcReduction="10000"/>
          </a:bodyPr>
          <a:lstStyle/>
          <a:p>
            <a:pPr>
              <a:buFontTx/>
              <a:buChar char="-"/>
            </a:pPr>
            <a:r>
              <a:rPr lang="en-US" sz="3600" dirty="0"/>
              <a:t>Landlord cannot charge a prospective tenant more than one fee in any 12-month period for application at any premises owned by landlord. </a:t>
            </a:r>
          </a:p>
          <a:p>
            <a:pPr>
              <a:buFontTx/>
              <a:buChar char="-"/>
            </a:pPr>
            <a:r>
              <a:rPr lang="en-US" sz="3600" dirty="0"/>
              <a:t>“Hard pull” credit checks are not allowed.</a:t>
            </a:r>
          </a:p>
          <a:p>
            <a:pPr>
              <a:buFontTx/>
              <a:buChar char="-"/>
            </a:pPr>
            <a:r>
              <a:rPr lang="en-US" sz="3600" dirty="0"/>
              <a:t>Copy of Background Check and/or Credit Check must be provided to the prospective tenant.</a:t>
            </a:r>
          </a:p>
          <a:p>
            <a:pPr>
              <a:buFontTx/>
              <a:buChar char="-"/>
            </a:pPr>
            <a:r>
              <a:rPr lang="en-US" sz="3600" dirty="0"/>
              <a:t>Compliance with requirements of </a:t>
            </a:r>
            <a:r>
              <a:rPr lang="en-US" sz="3600" dirty="0">
                <a:hlinkClick r:id="rId4"/>
              </a:rPr>
              <a:t>Fair Credit Reporting Act 15 U.S.C. § 1681 et seq</a:t>
            </a:r>
            <a:r>
              <a:rPr lang="en-US" sz="3600" dirty="0"/>
              <a:t>. required (including adverse action notice).</a:t>
            </a:r>
          </a:p>
        </p:txBody>
      </p:sp>
      <p:pic>
        <p:nvPicPr>
          <p:cNvPr id="4" name="Google Shape;96;p2">
            <a:extLst>
              <a:ext uri="{FF2B5EF4-FFF2-40B4-BE49-F238E27FC236}">
                <a16:creationId xmlns:a16="http://schemas.microsoft.com/office/drawing/2014/main" id="{EEE543F2-F022-1826-8385-A5544FBD38EC}"/>
              </a:ext>
            </a:extLst>
          </p:cNvPr>
          <p:cNvPicPr preferRelativeResize="0"/>
          <p:nvPr/>
        </p:nvPicPr>
        <p:blipFill rotWithShape="1">
          <a:blip r:embed="rId5">
            <a:alphaModFix/>
          </a:blip>
          <a:srcRect/>
          <a:stretch/>
        </p:blipFill>
        <p:spPr>
          <a:xfrm>
            <a:off x="10504005" y="0"/>
            <a:ext cx="1404730" cy="788504"/>
          </a:xfrm>
          <a:prstGeom prst="rect">
            <a:avLst/>
          </a:prstGeom>
          <a:noFill/>
          <a:ln>
            <a:noFill/>
          </a:ln>
        </p:spPr>
      </p:pic>
    </p:spTree>
    <p:extLst>
      <p:ext uri="{BB962C8B-B14F-4D97-AF65-F5344CB8AC3E}">
        <p14:creationId xmlns:p14="http://schemas.microsoft.com/office/powerpoint/2010/main" val="116787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CD8219AB-FFDA-762E-13B2-EF035B533029}"/>
            </a:ext>
          </a:extLst>
        </p:cNvPr>
        <p:cNvGrpSpPr/>
        <p:nvPr/>
      </p:nvGrpSpPr>
      <p:grpSpPr>
        <a:xfrm>
          <a:off x="0" y="0"/>
          <a:ext cx="0" cy="0"/>
          <a:chOff x="0" y="0"/>
          <a:chExt cx="0" cy="0"/>
        </a:xfrm>
      </p:grpSpPr>
      <p:pic>
        <p:nvPicPr>
          <p:cNvPr id="93" name="Google Shape;93;p2">
            <a:extLst>
              <a:ext uri="{FF2B5EF4-FFF2-40B4-BE49-F238E27FC236}">
                <a16:creationId xmlns:a16="http://schemas.microsoft.com/office/drawing/2014/main" id="{B4E81AD0-61AA-B544-E901-D213E65E2DBB}"/>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6" name="Google Shape;96;p2">
            <a:extLst>
              <a:ext uri="{FF2B5EF4-FFF2-40B4-BE49-F238E27FC236}">
                <a16:creationId xmlns:a16="http://schemas.microsoft.com/office/drawing/2014/main" id="{236B7563-5CA8-3965-D8EF-55FF2F66A969}"/>
              </a:ext>
            </a:extLst>
          </p:cNvPr>
          <p:cNvPicPr preferRelativeResize="0"/>
          <p:nvPr/>
        </p:nvPicPr>
        <p:blipFill rotWithShape="1">
          <a:blip r:embed="rId4">
            <a:alphaModFix/>
          </a:blip>
          <a:srcRect/>
          <a:stretch/>
        </p:blipFill>
        <p:spPr>
          <a:xfrm>
            <a:off x="10518913" y="0"/>
            <a:ext cx="1537252" cy="834887"/>
          </a:xfrm>
          <a:prstGeom prst="rect">
            <a:avLst/>
          </a:prstGeom>
          <a:noFill/>
          <a:ln>
            <a:noFill/>
          </a:ln>
        </p:spPr>
      </p:pic>
      <p:sp>
        <p:nvSpPr>
          <p:cNvPr id="2" name="Title 1">
            <a:extLst>
              <a:ext uri="{FF2B5EF4-FFF2-40B4-BE49-F238E27FC236}">
                <a16:creationId xmlns:a16="http://schemas.microsoft.com/office/drawing/2014/main" id="{1A9BBA22-D6C0-D46C-0F1C-FD6A9031552E}"/>
              </a:ext>
            </a:extLst>
          </p:cNvPr>
          <p:cNvSpPr>
            <a:spLocks noGrp="1"/>
          </p:cNvSpPr>
          <p:nvPr>
            <p:ph type="title"/>
          </p:nvPr>
        </p:nvSpPr>
        <p:spPr/>
        <p:txBody>
          <a:bodyPr>
            <a:normAutofit fontScale="90000"/>
          </a:bodyPr>
          <a:lstStyle/>
          <a:p>
            <a:r>
              <a:rPr lang="en-US" sz="5400" b="1" dirty="0">
                <a:solidFill>
                  <a:schemeClr val="bg1"/>
                </a:solidFill>
              </a:rPr>
              <a:t>§ 9-804. Unfair Rental Practices.</a:t>
            </a:r>
            <a:br>
              <a:rPr lang="en-US" sz="5400" b="1" dirty="0">
                <a:solidFill>
                  <a:schemeClr val="bg1"/>
                </a:solidFill>
              </a:rPr>
            </a:br>
            <a:r>
              <a:rPr lang="en-US" sz="5400" b="1" dirty="0">
                <a:solidFill>
                  <a:schemeClr val="bg1"/>
                </a:solidFill>
              </a:rPr>
              <a:t>		   (4) Security Deposits</a:t>
            </a:r>
          </a:p>
        </p:txBody>
      </p:sp>
      <p:sp>
        <p:nvSpPr>
          <p:cNvPr id="6" name="Content Placeholder 5">
            <a:extLst>
              <a:ext uri="{FF2B5EF4-FFF2-40B4-BE49-F238E27FC236}">
                <a16:creationId xmlns:a16="http://schemas.microsoft.com/office/drawing/2014/main" id="{6DB790F7-C212-4B05-5433-FBA3C75786A0}"/>
              </a:ext>
            </a:extLst>
          </p:cNvPr>
          <p:cNvSpPr>
            <a:spLocks noGrp="1"/>
          </p:cNvSpPr>
          <p:nvPr>
            <p:ph idx="1"/>
          </p:nvPr>
        </p:nvSpPr>
        <p:spPr>
          <a:xfrm>
            <a:off x="417443" y="1825625"/>
            <a:ext cx="11429999" cy="4667250"/>
          </a:xfrm>
          <a:solidFill>
            <a:schemeClr val="bg1"/>
          </a:solidFill>
        </p:spPr>
        <p:txBody>
          <a:bodyPr>
            <a:normAutofit lnSpcReduction="10000"/>
          </a:bodyPr>
          <a:lstStyle/>
          <a:p>
            <a:r>
              <a:rPr lang="en-US" dirty="0"/>
              <a:t>Landlord, owner, agent, other person operating or managing, is restricted to the collection limits under PA Law: </a:t>
            </a:r>
            <a:r>
              <a:rPr lang="en-US" dirty="0">
                <a:hlinkClick r:id="rId5"/>
              </a:rPr>
              <a:t>68 P.S. § 250.511a</a:t>
            </a:r>
            <a:r>
              <a:rPr lang="en-US" dirty="0"/>
              <a:t>. </a:t>
            </a:r>
          </a:p>
          <a:p>
            <a:r>
              <a:rPr lang="en-US" dirty="0"/>
              <a:t>Where security deposit is one month’s rent or less, the full deposit may be collected as a lump sum.</a:t>
            </a:r>
          </a:p>
          <a:p>
            <a:r>
              <a:rPr lang="en-US" dirty="0"/>
              <a:t>If the security deposit for the first year </a:t>
            </a:r>
            <a:r>
              <a:rPr lang="en-US" i="1" dirty="0"/>
              <a:t>exceeds one month’s rent</a:t>
            </a:r>
            <a:r>
              <a:rPr lang="en-US" dirty="0"/>
              <a:t>, the security deposit payment may be accepted either:</a:t>
            </a:r>
          </a:p>
          <a:p>
            <a:pPr lvl="1"/>
            <a:r>
              <a:rPr lang="en-US" sz="2800" dirty="0"/>
              <a:t>As a lump sum; or</a:t>
            </a:r>
          </a:p>
          <a:p>
            <a:pPr lvl="1"/>
            <a:r>
              <a:rPr lang="en-US" sz="2800" dirty="0"/>
              <a:t>In installments with one month’s rent as lump sum and remainder in three (3) equal payments due once a month starting after the first month of tenancy. </a:t>
            </a:r>
          </a:p>
          <a:p>
            <a:pPr lvl="1"/>
            <a:r>
              <a:rPr lang="en-US" sz="2800" b="1" dirty="0"/>
              <a:t>Amount charged must be the same for either choice.</a:t>
            </a:r>
          </a:p>
        </p:txBody>
      </p:sp>
    </p:spTree>
    <p:extLst>
      <p:ext uri="{BB962C8B-B14F-4D97-AF65-F5344CB8AC3E}">
        <p14:creationId xmlns:p14="http://schemas.microsoft.com/office/powerpoint/2010/main" val="252241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56F06AAF-D7E6-FBFD-C18C-0CBD91828D3D}"/>
            </a:ext>
          </a:extLst>
        </p:cNvPr>
        <p:cNvGrpSpPr/>
        <p:nvPr/>
      </p:nvGrpSpPr>
      <p:grpSpPr>
        <a:xfrm>
          <a:off x="0" y="0"/>
          <a:ext cx="0" cy="0"/>
          <a:chOff x="0" y="0"/>
          <a:chExt cx="0" cy="0"/>
        </a:xfrm>
      </p:grpSpPr>
      <p:pic>
        <p:nvPicPr>
          <p:cNvPr id="93" name="Google Shape;93;p2">
            <a:extLst>
              <a:ext uri="{FF2B5EF4-FFF2-40B4-BE49-F238E27FC236}">
                <a16:creationId xmlns:a16="http://schemas.microsoft.com/office/drawing/2014/main" id="{C96E17CB-FF7C-6682-7A6B-9B0F01FD775F}"/>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6" name="Google Shape;96;p2">
            <a:extLst>
              <a:ext uri="{FF2B5EF4-FFF2-40B4-BE49-F238E27FC236}">
                <a16:creationId xmlns:a16="http://schemas.microsoft.com/office/drawing/2014/main" id="{023D0588-E6B1-5003-79C5-EE6010634A8A}"/>
              </a:ext>
            </a:extLst>
          </p:cNvPr>
          <p:cNvPicPr preferRelativeResize="0"/>
          <p:nvPr/>
        </p:nvPicPr>
        <p:blipFill rotWithShape="1">
          <a:blip r:embed="rId4">
            <a:alphaModFix/>
          </a:blip>
          <a:srcRect/>
          <a:stretch/>
        </p:blipFill>
        <p:spPr>
          <a:xfrm>
            <a:off x="10518913" y="0"/>
            <a:ext cx="1537252" cy="834887"/>
          </a:xfrm>
          <a:prstGeom prst="rect">
            <a:avLst/>
          </a:prstGeom>
          <a:noFill/>
          <a:ln>
            <a:noFill/>
          </a:ln>
        </p:spPr>
      </p:pic>
      <p:sp>
        <p:nvSpPr>
          <p:cNvPr id="2" name="Title 1">
            <a:extLst>
              <a:ext uri="{FF2B5EF4-FFF2-40B4-BE49-F238E27FC236}">
                <a16:creationId xmlns:a16="http://schemas.microsoft.com/office/drawing/2014/main" id="{9D07A39D-7E83-7D7F-9298-BF6B15728228}"/>
              </a:ext>
            </a:extLst>
          </p:cNvPr>
          <p:cNvSpPr>
            <a:spLocks noGrp="1"/>
          </p:cNvSpPr>
          <p:nvPr>
            <p:ph type="title"/>
          </p:nvPr>
        </p:nvSpPr>
        <p:spPr/>
        <p:txBody>
          <a:bodyPr>
            <a:normAutofit/>
          </a:bodyPr>
          <a:lstStyle/>
          <a:p>
            <a:r>
              <a:rPr lang="en-US" sz="5400" b="1" dirty="0">
                <a:solidFill>
                  <a:schemeClr val="bg1"/>
                </a:solidFill>
              </a:rPr>
              <a:t>           Additional Information</a:t>
            </a:r>
          </a:p>
        </p:txBody>
      </p:sp>
      <p:sp>
        <p:nvSpPr>
          <p:cNvPr id="6" name="Content Placeholder 5">
            <a:extLst>
              <a:ext uri="{FF2B5EF4-FFF2-40B4-BE49-F238E27FC236}">
                <a16:creationId xmlns:a16="http://schemas.microsoft.com/office/drawing/2014/main" id="{1801E08C-8AC1-FB10-1798-5717005B8F24}"/>
              </a:ext>
            </a:extLst>
          </p:cNvPr>
          <p:cNvSpPr>
            <a:spLocks noGrp="1"/>
          </p:cNvSpPr>
          <p:nvPr>
            <p:ph idx="1"/>
          </p:nvPr>
        </p:nvSpPr>
        <p:spPr>
          <a:xfrm>
            <a:off x="417443" y="1825625"/>
            <a:ext cx="11429999" cy="4667250"/>
          </a:xfrm>
          <a:solidFill>
            <a:schemeClr val="bg1"/>
          </a:solidFill>
        </p:spPr>
        <p:txBody>
          <a:bodyPr>
            <a:normAutofit/>
          </a:bodyPr>
          <a:lstStyle/>
          <a:p>
            <a:r>
              <a:rPr lang="en-US" sz="3200" dirty="0"/>
              <a:t>Landlord prohibited from unlawfully retaining any portion of the security deposit.</a:t>
            </a:r>
          </a:p>
          <a:p>
            <a:r>
              <a:rPr lang="en-US" sz="3200" dirty="0"/>
              <a:t>The installment plan provisions </a:t>
            </a:r>
            <a:r>
              <a:rPr lang="en-US" sz="3200" b="1" dirty="0">
                <a:solidFill>
                  <a:srgbClr val="FF0000"/>
                </a:solidFill>
              </a:rPr>
              <a:t>do no apply </a:t>
            </a:r>
            <a:r>
              <a:rPr lang="en-US" sz="3200" dirty="0"/>
              <a:t>to an owner, landlord, agent, property manager with 2 or fewer rental units.</a:t>
            </a:r>
          </a:p>
          <a:p>
            <a:pPr lvl="1"/>
            <a:r>
              <a:rPr lang="en-US" sz="2800" dirty="0"/>
              <a:t>Ownership is aggregated across entities (to avoid circumvention).  </a:t>
            </a:r>
          </a:p>
          <a:p>
            <a:r>
              <a:rPr lang="en-US" sz="3200" dirty="0"/>
              <a:t>Violation may subject owner, landlord, agent, property manager to actual damages, or statutory damages of one month’s rent. The court may also award reasonable attorney’s fees and costs to the person aggrieved. </a:t>
            </a:r>
          </a:p>
        </p:txBody>
      </p:sp>
    </p:spTree>
    <p:extLst>
      <p:ext uri="{BB962C8B-B14F-4D97-AF65-F5344CB8AC3E}">
        <p14:creationId xmlns:p14="http://schemas.microsoft.com/office/powerpoint/2010/main" val="202079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E2989274-2C65-A225-65CB-5A6CD1A91172}"/>
            </a:ext>
          </a:extLst>
        </p:cNvPr>
        <p:cNvGrpSpPr/>
        <p:nvPr/>
      </p:nvGrpSpPr>
      <p:grpSpPr>
        <a:xfrm>
          <a:off x="0" y="0"/>
          <a:ext cx="0" cy="0"/>
          <a:chOff x="0" y="0"/>
          <a:chExt cx="0" cy="0"/>
        </a:xfrm>
      </p:grpSpPr>
      <p:pic>
        <p:nvPicPr>
          <p:cNvPr id="93" name="Google Shape;93;p2">
            <a:extLst>
              <a:ext uri="{FF2B5EF4-FFF2-40B4-BE49-F238E27FC236}">
                <a16:creationId xmlns:a16="http://schemas.microsoft.com/office/drawing/2014/main" id="{4E648895-E08A-D1A0-3073-27170730AB78}"/>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6" name="Google Shape;96;p2">
            <a:extLst>
              <a:ext uri="{FF2B5EF4-FFF2-40B4-BE49-F238E27FC236}">
                <a16:creationId xmlns:a16="http://schemas.microsoft.com/office/drawing/2014/main" id="{9230AF56-4C8E-643A-F085-CC3A08C64965}"/>
              </a:ext>
            </a:extLst>
          </p:cNvPr>
          <p:cNvPicPr preferRelativeResize="0"/>
          <p:nvPr/>
        </p:nvPicPr>
        <p:blipFill rotWithShape="1">
          <a:blip r:embed="rId4">
            <a:alphaModFix/>
          </a:blip>
          <a:srcRect/>
          <a:stretch/>
        </p:blipFill>
        <p:spPr>
          <a:xfrm>
            <a:off x="10614991" y="0"/>
            <a:ext cx="1477617" cy="854765"/>
          </a:xfrm>
          <a:prstGeom prst="rect">
            <a:avLst/>
          </a:prstGeom>
          <a:noFill/>
          <a:ln>
            <a:noFill/>
          </a:ln>
        </p:spPr>
      </p:pic>
      <p:sp>
        <p:nvSpPr>
          <p:cNvPr id="2" name="Title 1">
            <a:extLst>
              <a:ext uri="{FF2B5EF4-FFF2-40B4-BE49-F238E27FC236}">
                <a16:creationId xmlns:a16="http://schemas.microsoft.com/office/drawing/2014/main" id="{5219570A-C11C-1007-355F-453D67972454}"/>
              </a:ext>
            </a:extLst>
          </p:cNvPr>
          <p:cNvSpPr>
            <a:spLocks noGrp="1"/>
          </p:cNvSpPr>
          <p:nvPr>
            <p:ph type="title"/>
          </p:nvPr>
        </p:nvSpPr>
        <p:spPr/>
        <p:txBody>
          <a:bodyPr>
            <a:normAutofit/>
          </a:bodyPr>
          <a:lstStyle/>
          <a:p>
            <a:r>
              <a:rPr lang="en-US" sz="5400" b="1" dirty="0">
                <a:solidFill>
                  <a:schemeClr val="bg1"/>
                </a:solidFill>
              </a:rPr>
              <a:t>§ 9-802. Definitions. </a:t>
            </a:r>
            <a:r>
              <a:rPr lang="en-US" sz="5400" i="1" dirty="0">
                <a:solidFill>
                  <a:schemeClr val="bg1"/>
                </a:solidFill>
              </a:rPr>
              <a:t>(added)</a:t>
            </a:r>
          </a:p>
        </p:txBody>
      </p:sp>
      <p:pic>
        <p:nvPicPr>
          <p:cNvPr id="6" name="Picture 5">
            <a:extLst>
              <a:ext uri="{FF2B5EF4-FFF2-40B4-BE49-F238E27FC236}">
                <a16:creationId xmlns:a16="http://schemas.microsoft.com/office/drawing/2014/main" id="{235316EC-4596-A20F-E89C-0E92E72747DA}"/>
              </a:ext>
            </a:extLst>
          </p:cNvPr>
          <p:cNvPicPr>
            <a:picLocks noChangeAspect="1"/>
          </p:cNvPicPr>
          <p:nvPr/>
        </p:nvPicPr>
        <p:blipFill>
          <a:blip r:embed="rId5"/>
          <a:stretch>
            <a:fillRect/>
          </a:stretch>
        </p:blipFill>
        <p:spPr>
          <a:xfrm>
            <a:off x="619538" y="1703551"/>
            <a:ext cx="10734261" cy="1231803"/>
          </a:xfrm>
          <a:prstGeom prst="rect">
            <a:avLst/>
          </a:prstGeom>
        </p:spPr>
      </p:pic>
      <p:sp>
        <p:nvSpPr>
          <p:cNvPr id="7" name="TextBox 6">
            <a:extLst>
              <a:ext uri="{FF2B5EF4-FFF2-40B4-BE49-F238E27FC236}">
                <a16:creationId xmlns:a16="http://schemas.microsoft.com/office/drawing/2014/main" id="{51C4539A-DC12-0F3D-551E-4028190730DB}"/>
              </a:ext>
            </a:extLst>
          </p:cNvPr>
          <p:cNvSpPr txBox="1"/>
          <p:nvPr/>
        </p:nvSpPr>
        <p:spPr>
          <a:xfrm>
            <a:off x="1744868" y="3394239"/>
            <a:ext cx="8483600" cy="2292935"/>
          </a:xfrm>
          <a:prstGeom prst="rect">
            <a:avLst/>
          </a:prstGeom>
          <a:noFill/>
        </p:spPr>
        <p:txBody>
          <a:bodyPr wrap="square" rtlCol="0">
            <a:spAutoFit/>
          </a:bodyPr>
          <a:lstStyle/>
          <a:p>
            <a:r>
              <a:rPr lang="en-US" sz="3200" b="1" u="sng" dirty="0">
                <a:solidFill>
                  <a:srgbClr val="FFC000"/>
                </a:solidFill>
              </a:rPr>
              <a:t>PA law applies: </a:t>
            </a:r>
            <a:r>
              <a:rPr lang="en-US" sz="3200" b="1" i="1" u="sng" dirty="0">
                <a:solidFill>
                  <a:srgbClr val="FFC000"/>
                </a:solidFill>
              </a:rPr>
              <a:t> </a:t>
            </a:r>
            <a:r>
              <a:rPr lang="en-US" sz="3200" b="1" i="1" u="sng" dirty="0">
                <a:solidFill>
                  <a:schemeClr val="accent1">
                    <a:lumMod val="60000"/>
                    <a:lumOff val="40000"/>
                  </a:schemeClr>
                </a:solidFill>
                <a:hlinkClick r:id="rId6">
                  <a:extLst>
                    <a:ext uri="{A12FA001-AC4F-418D-AE19-62706E023703}">
                      <ahyp:hlinkClr xmlns:ahyp="http://schemas.microsoft.com/office/drawing/2018/hyperlinkcolor" val="tx"/>
                    </a:ext>
                  </a:extLst>
                </a:hlinkClick>
              </a:rPr>
              <a:t>68 P.S. § 250.511a</a:t>
            </a:r>
            <a:r>
              <a:rPr lang="en-US" sz="3200" b="1" i="1" dirty="0">
                <a:solidFill>
                  <a:srgbClr val="FFC000"/>
                </a:solidFill>
              </a:rPr>
              <a:t>:</a:t>
            </a:r>
          </a:p>
          <a:p>
            <a:endParaRPr lang="en-US" sz="1500" b="1" dirty="0">
              <a:solidFill>
                <a:srgbClr val="FFC000"/>
              </a:solidFill>
            </a:endParaRPr>
          </a:p>
          <a:p>
            <a:r>
              <a:rPr lang="en-US" sz="3200" b="1" dirty="0">
                <a:solidFill>
                  <a:srgbClr val="FFC000"/>
                </a:solidFill>
              </a:rPr>
              <a:t>No landlord may require a sum in excess of two months’ rent to be deposited in escrow as a security deposit. </a:t>
            </a:r>
          </a:p>
        </p:txBody>
      </p:sp>
    </p:spTree>
    <p:extLst>
      <p:ext uri="{BB962C8B-B14F-4D97-AF65-F5344CB8AC3E}">
        <p14:creationId xmlns:p14="http://schemas.microsoft.com/office/powerpoint/2010/main" val="74330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B43CEB14-F761-EC66-1B9D-0CD833F44E46}"/>
            </a:ext>
          </a:extLst>
        </p:cNvPr>
        <p:cNvGrpSpPr/>
        <p:nvPr/>
      </p:nvGrpSpPr>
      <p:grpSpPr>
        <a:xfrm>
          <a:off x="0" y="0"/>
          <a:ext cx="0" cy="0"/>
          <a:chOff x="0" y="0"/>
          <a:chExt cx="0" cy="0"/>
        </a:xfrm>
      </p:grpSpPr>
      <p:pic>
        <p:nvPicPr>
          <p:cNvPr id="93" name="Google Shape;93;p2">
            <a:extLst>
              <a:ext uri="{FF2B5EF4-FFF2-40B4-BE49-F238E27FC236}">
                <a16:creationId xmlns:a16="http://schemas.microsoft.com/office/drawing/2014/main" id="{730CBF85-078B-9BAA-718A-4297C6576521}"/>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6" name="Google Shape;96;p2">
            <a:extLst>
              <a:ext uri="{FF2B5EF4-FFF2-40B4-BE49-F238E27FC236}">
                <a16:creationId xmlns:a16="http://schemas.microsoft.com/office/drawing/2014/main" id="{6B3EE06C-037A-F393-F383-47A82B6F6453}"/>
              </a:ext>
            </a:extLst>
          </p:cNvPr>
          <p:cNvPicPr preferRelativeResize="0"/>
          <p:nvPr/>
        </p:nvPicPr>
        <p:blipFill rotWithShape="1">
          <a:blip r:embed="rId4">
            <a:alphaModFix/>
          </a:blip>
          <a:srcRect/>
          <a:stretch/>
        </p:blipFill>
        <p:spPr>
          <a:xfrm>
            <a:off x="10614991" y="0"/>
            <a:ext cx="1477617" cy="854765"/>
          </a:xfrm>
          <a:prstGeom prst="rect">
            <a:avLst/>
          </a:prstGeom>
          <a:noFill/>
          <a:ln>
            <a:noFill/>
          </a:ln>
        </p:spPr>
      </p:pic>
      <p:sp>
        <p:nvSpPr>
          <p:cNvPr id="2" name="Title 1">
            <a:extLst>
              <a:ext uri="{FF2B5EF4-FFF2-40B4-BE49-F238E27FC236}">
                <a16:creationId xmlns:a16="http://schemas.microsoft.com/office/drawing/2014/main" id="{6BAB58DE-7364-0F63-A810-B0065561E537}"/>
              </a:ext>
            </a:extLst>
          </p:cNvPr>
          <p:cNvSpPr>
            <a:spLocks noGrp="1"/>
          </p:cNvSpPr>
          <p:nvPr>
            <p:ph type="title"/>
          </p:nvPr>
        </p:nvSpPr>
        <p:spPr/>
        <p:txBody>
          <a:bodyPr>
            <a:normAutofit/>
          </a:bodyPr>
          <a:lstStyle/>
          <a:p>
            <a:r>
              <a:rPr lang="en-US" sz="5400" b="1" dirty="0">
                <a:solidFill>
                  <a:schemeClr val="bg1"/>
                </a:solidFill>
              </a:rPr>
              <a:t>§ 9-802. Definitions.</a:t>
            </a:r>
            <a:endParaRPr lang="en-US" sz="5400" i="1" dirty="0">
              <a:solidFill>
                <a:schemeClr val="bg1"/>
              </a:solidFill>
            </a:endParaRPr>
          </a:p>
        </p:txBody>
      </p:sp>
      <p:pic>
        <p:nvPicPr>
          <p:cNvPr id="4" name="Picture 3">
            <a:extLst>
              <a:ext uri="{FF2B5EF4-FFF2-40B4-BE49-F238E27FC236}">
                <a16:creationId xmlns:a16="http://schemas.microsoft.com/office/drawing/2014/main" id="{EDFC586F-DD83-8CDB-B306-1E37CC7EDD8E}"/>
              </a:ext>
            </a:extLst>
          </p:cNvPr>
          <p:cNvPicPr>
            <a:picLocks noChangeAspect="1"/>
          </p:cNvPicPr>
          <p:nvPr/>
        </p:nvPicPr>
        <p:blipFill>
          <a:blip r:embed="rId5"/>
          <a:stretch>
            <a:fillRect/>
          </a:stretch>
        </p:blipFill>
        <p:spPr>
          <a:xfrm>
            <a:off x="357809" y="1538159"/>
            <a:ext cx="11569147" cy="4954716"/>
          </a:xfrm>
          <a:prstGeom prst="rect">
            <a:avLst/>
          </a:prstGeom>
        </p:spPr>
      </p:pic>
    </p:spTree>
    <p:extLst>
      <p:ext uri="{BB962C8B-B14F-4D97-AF65-F5344CB8AC3E}">
        <p14:creationId xmlns:p14="http://schemas.microsoft.com/office/powerpoint/2010/main" val="1527422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TotalTime>
  <Words>748</Words>
  <Application>Microsoft Macintosh PowerPoint</Application>
  <PresentationFormat>Widescreen</PresentationFormat>
  <Paragraphs>50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Lato</vt:lpstr>
      <vt:lpstr>Office Theme</vt:lpstr>
      <vt:lpstr>PowerPoint Presentation</vt:lpstr>
      <vt:lpstr>New Philadelphia Rental Laws</vt:lpstr>
      <vt:lpstr>Rental Laws in Effect Dec. 2, 2025</vt:lpstr>
      <vt:lpstr>§ 9-813. Rental Application Fees.</vt:lpstr>
      <vt:lpstr>              Additional Limitations</vt:lpstr>
      <vt:lpstr>§ 9-804. Unfair Rental Practices.      (4) Security Deposits</vt:lpstr>
      <vt:lpstr>           Additional Information</vt:lpstr>
      <vt:lpstr>§ 9-802. Definitions. (added)</vt:lpstr>
      <vt:lpstr>§ 9-802. Definitions.</vt:lpstr>
      <vt:lpstr>The Takeaways: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Supervisor</dc:creator>
  <cp:lastModifiedBy>Supervisor</cp:lastModifiedBy>
  <cp:revision>4</cp:revision>
  <dcterms:created xsi:type="dcterms:W3CDTF">2025-12-08T19:22:05Z</dcterms:created>
  <dcterms:modified xsi:type="dcterms:W3CDTF">2025-12-08T22:54:42Z</dcterms:modified>
</cp:coreProperties>
</file>